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58" r:id="rId5"/>
    <p:sldId id="271" r:id="rId6"/>
    <p:sldId id="261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015CE-5E4F-4CA7-82FE-2AE08DA01C7D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68FAF-4DF1-420F-9DBA-1A613164F3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5958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0330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70997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83897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1511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35267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35267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62139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14692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4656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0651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041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879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668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2188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746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451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2505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5968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5482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5160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6498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89D3D-EC62-45DE-9B00-E0A7F384330B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5877-C6A3-4DF4-9B17-84A8AD33EF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421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avier.schulze@universia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2051" name="Picture 3" descr="C:\Users\bea.sevillano\AppData\Local\Microsoft\Windows\Temporary Internet Files\Content.Outlook\N4GXUUGS\Ingenium_home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80060"/>
            <a:ext cx="9144000" cy="589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60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352928" y="2759767"/>
            <a:ext cx="4248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156" t="14632" r="17188" b="10755"/>
          <a:stretch/>
        </p:blipFill>
        <p:spPr>
          <a:xfrm>
            <a:off x="1111040" y="490333"/>
            <a:ext cx="3273846" cy="4824618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331640" y="544522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Javier </a:t>
            </a:r>
            <a:r>
              <a:rPr lang="es-ES" dirty="0" err="1" smtClean="0"/>
              <a:t>Schulze</a:t>
            </a:r>
            <a:r>
              <a:rPr lang="es-ES" dirty="0" smtClean="0"/>
              <a:t> 	</a:t>
            </a:r>
            <a:r>
              <a:rPr lang="es-ES" dirty="0" smtClean="0">
                <a:hlinkClick r:id="rId4"/>
              </a:rPr>
              <a:t>javier.schulze@universia.net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3430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77" b="10834"/>
          <a:stretch/>
        </p:blipFill>
        <p:spPr>
          <a:xfrm>
            <a:off x="1038225" y="114300"/>
            <a:ext cx="6858000" cy="59245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699792" y="2222862"/>
            <a:ext cx="38648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competición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universitaria a nivel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que el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 Santander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apuesta por el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talento universitario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competición consiste en la </a:t>
            </a: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 matemático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basado en datos reales del </a:t>
            </a: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Negocio Bancario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78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00831" y="404664"/>
            <a:ext cx="424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324906" y="1340768"/>
            <a:ext cx="58274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Potenciar el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talento estadístico – matemático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los jóvenes universitarios.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Reconocer el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de la universidad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formación de estos jóvenes.</a:t>
            </a:r>
          </a:p>
          <a:p>
            <a:pPr algn="just">
              <a:buClr>
                <a:srgbClr val="FF0000"/>
              </a:buClr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Posicionamiento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mejores </a:t>
            </a:r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técnicas del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</a:p>
          <a:p>
            <a:pPr algn="just">
              <a:buClr>
                <a:srgbClr val="FF0000"/>
              </a:buClr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Fomento de las </a:t>
            </a:r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 STEM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Science, Technology, Engineering y Mathematics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Apuesta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multiculturalidad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nuevas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aplicadas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Detección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jóvenes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inquietudes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matemáticas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aplicadas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negocio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bancario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FF0000"/>
              </a:buClr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682125" y="2418807"/>
            <a:ext cx="1425314" cy="1442241"/>
            <a:chOff x="1384857" y="3238983"/>
            <a:chExt cx="2030129" cy="2054239"/>
          </a:xfrm>
        </p:grpSpPr>
        <p:pic>
          <p:nvPicPr>
            <p:cNvPr id="13" name="Picture 2" descr="http://cdns2.freepik.com/foto-gratis/_23-214751153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8115" t="26569" r="7011" b="26333"/>
            <a:stretch/>
          </p:blipFill>
          <p:spPr bwMode="auto">
            <a:xfrm rot="675503" flipH="1">
              <a:off x="1650298" y="3673002"/>
              <a:ext cx="1499243" cy="10441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Elipse 13"/>
            <p:cNvSpPr/>
            <p:nvPr/>
          </p:nvSpPr>
          <p:spPr>
            <a:xfrm>
              <a:off x="1384857" y="3238983"/>
              <a:ext cx="2030129" cy="205423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37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79512" y="260648"/>
            <a:ext cx="424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Competición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227029" y="965071"/>
            <a:ext cx="62813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países: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Argentina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Chile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España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México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Portugal, USA.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país estará representado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un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mínimo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universidades,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seleccionadas por prestigio y adecuación a perfil.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equipos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estarán formados entre 1 – 3 estudiantes, un reserva y un tutor académico.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difusión será a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las universidades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países participantes. Teniendo el compromiso de las universidades elegidas en participar con al menos un equipo.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Mediante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enigma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caso demostrable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empíricamente los equipos irán pasando a las diferentes </a:t>
            </a:r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fases de la competición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FF0000"/>
              </a:buClr>
            </a:pPr>
            <a:endParaRPr lang="es-E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equipo ganador de cada país en la fase online,  pasará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final en Madrid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de éstos, saldrá el ganador de la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 edición de Santander </a:t>
            </a:r>
            <a:r>
              <a:rPr lang="es-E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NEO´s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endParaRPr lang="es-E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600075" y="2638403"/>
            <a:ext cx="1425314" cy="1442241"/>
            <a:chOff x="1099525" y="2744390"/>
            <a:chExt cx="1425314" cy="1442241"/>
          </a:xfrm>
        </p:grpSpPr>
        <p:pic>
          <p:nvPicPr>
            <p:cNvPr id="14" name="Picture 4" descr="http://cache3.asset-cache.net/xc/517642319.jpg?v=2&amp;c=IWSAsset&amp;k=2&amp;d=oWT-7GiwY2-UuV2D0_jPelbaK6peYFkMgUqB2bnT8bf4UwEwIbC5SxIxGiv8i67x0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7425" t="69132" r="41617"/>
            <a:stretch/>
          </p:blipFill>
          <p:spPr bwMode="auto">
            <a:xfrm>
              <a:off x="1308126" y="2967146"/>
              <a:ext cx="1008112" cy="996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Elipse 14"/>
            <p:cNvSpPr/>
            <p:nvPr/>
          </p:nvSpPr>
          <p:spPr>
            <a:xfrm>
              <a:off x="1099525" y="2744390"/>
              <a:ext cx="1425314" cy="14422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995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79512" y="260648"/>
            <a:ext cx="424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 del equipo</a:t>
            </a:r>
            <a:endParaRPr lang="es-E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227029" y="1052736"/>
            <a:ext cx="62813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Estudiantes de último año de grado, máster / postgrado, doctorado o recién titulados.</a:t>
            </a:r>
            <a:b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Titulaciones: Ciencias Matemáticas, Estadística, Ciencias Actuariales, Ingenieros de Telecomunicación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Informática (graduados en otras titulaciones de Ciencias o Ingeniería, siempre que avalen una formación estadístico-matemática y computacional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previa).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Idiomas: español / inglés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Competencias: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 sociales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Argumentación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Hablar en público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 internacional.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Avalado por su Universidad. Un profesor actuará de mentor (opcional).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5</a:t>
            </a:fld>
            <a:endParaRPr lang="es-ES"/>
          </a:p>
        </p:txBody>
      </p:sp>
      <p:grpSp>
        <p:nvGrpSpPr>
          <p:cNvPr id="8" name="Grupo 1"/>
          <p:cNvGrpSpPr/>
          <p:nvPr/>
        </p:nvGrpSpPr>
        <p:grpSpPr>
          <a:xfrm>
            <a:off x="568632" y="2473823"/>
            <a:ext cx="1425314" cy="1442241"/>
            <a:chOff x="169569" y="1716880"/>
            <a:chExt cx="1425314" cy="1442241"/>
          </a:xfrm>
        </p:grpSpPr>
        <p:pic>
          <p:nvPicPr>
            <p:cNvPr id="10" name="Picture 2" descr="http://www.festivalmueca.com/wp-content/uploads/2014/12/icono-publico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587" y="1888104"/>
              <a:ext cx="1386296" cy="1099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Elipse 11"/>
            <p:cNvSpPr/>
            <p:nvPr/>
          </p:nvSpPr>
          <p:spPr>
            <a:xfrm>
              <a:off x="169569" y="1716880"/>
              <a:ext cx="1425314" cy="14422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xmlns="" val="8937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41566" y="260648"/>
            <a:ext cx="424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339752" y="1124744"/>
            <a:ext cx="655272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esta fase competirán los equipos de forma nacional. Todas las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mismo país que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tengan convenio con Banco Santander.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online.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equipo recibirá un fichero con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enigma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validado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a enviar: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metodología, modelo y resultado final.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equipo de cada país que más se acerque al resultado correcto del enigma pasará a la fase final presencial en Madrid.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</a:pP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 de la fase: 75 días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4" name="Picture 4" descr="http://www.woogaweb.com/img/ico_desarrollo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54" y="1527213"/>
            <a:ext cx="936959" cy="93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ipse 11"/>
          <p:cNvSpPr/>
          <p:nvPr/>
        </p:nvSpPr>
        <p:spPr>
          <a:xfrm>
            <a:off x="558060" y="1268760"/>
            <a:ext cx="1425314" cy="1442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0" name="CuadroTexto 12"/>
          <p:cNvSpPr txBox="1"/>
          <p:nvPr/>
        </p:nvSpPr>
        <p:spPr>
          <a:xfrm>
            <a:off x="1994557" y="692696"/>
            <a:ext cx="424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Virtual</a:t>
            </a:r>
            <a:endParaRPr lang="es-ES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://pixabay.com/static/uploads/photo/2013/07/13/10/29/icon-157349_64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9961" y="3348699"/>
            <a:ext cx="298493" cy="33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harrosjalisco.com/Estadio/assets/images/estadio/icono-ubicacion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573" y="3971016"/>
            <a:ext cx="1017431" cy="11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lipse 13"/>
          <p:cNvSpPr/>
          <p:nvPr/>
        </p:nvSpPr>
        <p:spPr>
          <a:xfrm>
            <a:off x="568632" y="3714951"/>
            <a:ext cx="1425314" cy="1442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5"/>
          <p:cNvSpPr txBox="1"/>
          <p:nvPr/>
        </p:nvSpPr>
        <p:spPr>
          <a:xfrm>
            <a:off x="2339752" y="4149080"/>
            <a:ext cx="668302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00" dirty="0"/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esta fase participarán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universidades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las ganadoras de cada país.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Competición internacional.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Espacio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 Financiera del Banco Santander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(Madrid)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Los equipos deberán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defender su método/modelo/resultado</a:t>
            </a:r>
          </a:p>
          <a:p>
            <a:pPr algn="just"/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ante un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jurado de expertos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que evaluarán sus trabajos y determinarán el equipo ganador de la primera edición de Santander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NEO´s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Challenge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2"/>
          <p:cNvSpPr txBox="1"/>
          <p:nvPr/>
        </p:nvSpPr>
        <p:spPr>
          <a:xfrm>
            <a:off x="2051720" y="3687415"/>
            <a:ext cx="424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Final</a:t>
            </a:r>
            <a:endParaRPr lang="es-ES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6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9827" y="188640"/>
            <a:ext cx="7359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Calendario del proyecto</a:t>
            </a:r>
            <a:endParaRPr lang="es-E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1058819" y="3294505"/>
            <a:ext cx="10689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35351" y="3267210"/>
            <a:ext cx="40347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911259" y="3486948"/>
            <a:ext cx="152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Comunicado a universidades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435351" y="3572681"/>
            <a:ext cx="430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Difusión y comunicación interna y externa Santander </a:t>
            </a:r>
            <a:r>
              <a:rPr lang="es-E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NEO´s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2589415" y="4667697"/>
            <a:ext cx="37107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3169527" y="4804831"/>
            <a:ext cx="2102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Primera Fase On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7764582" y="5787539"/>
            <a:ext cx="6783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redondeado 30"/>
          <p:cNvSpPr/>
          <p:nvPr/>
        </p:nvSpPr>
        <p:spPr>
          <a:xfrm>
            <a:off x="7626063" y="2514450"/>
            <a:ext cx="816914" cy="29587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Marzo</a:t>
            </a:r>
            <a:endParaRPr lang="es-ES" sz="1400" dirty="0"/>
          </a:p>
        </p:txBody>
      </p:sp>
      <p:sp>
        <p:nvSpPr>
          <p:cNvPr id="33" name="Rectángulo redondeado 32"/>
          <p:cNvSpPr/>
          <p:nvPr/>
        </p:nvSpPr>
        <p:spPr>
          <a:xfrm>
            <a:off x="611560" y="2492896"/>
            <a:ext cx="1152128" cy="31742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Septiembre</a:t>
            </a:r>
            <a:endParaRPr lang="es-ES" sz="1400" dirty="0"/>
          </a:p>
        </p:txBody>
      </p:sp>
      <p:sp>
        <p:nvSpPr>
          <p:cNvPr id="34" name="Rectángulo redondeado 33"/>
          <p:cNvSpPr/>
          <p:nvPr/>
        </p:nvSpPr>
        <p:spPr>
          <a:xfrm>
            <a:off x="2026894" y="2514450"/>
            <a:ext cx="816914" cy="29587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Octubre</a:t>
            </a:r>
            <a:endParaRPr lang="es-ES" sz="1400" dirty="0"/>
          </a:p>
        </p:txBody>
      </p:sp>
      <p:sp>
        <p:nvSpPr>
          <p:cNvPr id="35" name="Rectángulo redondeado 34"/>
          <p:cNvSpPr/>
          <p:nvPr/>
        </p:nvSpPr>
        <p:spPr>
          <a:xfrm>
            <a:off x="2987824" y="2514450"/>
            <a:ext cx="1071188" cy="29587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Noviembre</a:t>
            </a:r>
            <a:endParaRPr lang="es-ES" sz="1400" dirty="0"/>
          </a:p>
        </p:txBody>
      </p:sp>
      <p:sp>
        <p:nvSpPr>
          <p:cNvPr id="36" name="Rectángulo redondeado 35"/>
          <p:cNvSpPr/>
          <p:nvPr/>
        </p:nvSpPr>
        <p:spPr>
          <a:xfrm>
            <a:off x="4283967" y="2514450"/>
            <a:ext cx="978577" cy="29587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Diciembre</a:t>
            </a:r>
            <a:endParaRPr lang="es-ES" sz="1400" dirty="0"/>
          </a:p>
        </p:txBody>
      </p:sp>
      <p:sp>
        <p:nvSpPr>
          <p:cNvPr id="37" name="Rectángulo redondeado 36"/>
          <p:cNvSpPr/>
          <p:nvPr/>
        </p:nvSpPr>
        <p:spPr>
          <a:xfrm>
            <a:off x="5483278" y="2514450"/>
            <a:ext cx="816914" cy="29587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Enero</a:t>
            </a:r>
            <a:endParaRPr lang="es-ES" sz="1400" dirty="0"/>
          </a:p>
        </p:txBody>
      </p:sp>
      <p:sp>
        <p:nvSpPr>
          <p:cNvPr id="38" name="Rectángulo redondeado 37"/>
          <p:cNvSpPr/>
          <p:nvPr/>
        </p:nvSpPr>
        <p:spPr>
          <a:xfrm>
            <a:off x="6556279" y="2514450"/>
            <a:ext cx="816914" cy="29587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Febrero</a:t>
            </a:r>
            <a:endParaRPr lang="es-ES" sz="1400" dirty="0"/>
          </a:p>
        </p:txBody>
      </p:sp>
      <p:sp>
        <p:nvSpPr>
          <p:cNvPr id="41" name="CuadroTexto 24"/>
          <p:cNvSpPr txBox="1"/>
          <p:nvPr/>
        </p:nvSpPr>
        <p:spPr>
          <a:xfrm>
            <a:off x="7418958" y="5949280"/>
            <a:ext cx="1542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 Presencial CGS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24" name="Rectángulo redondeado 31"/>
          <p:cNvSpPr/>
          <p:nvPr/>
        </p:nvSpPr>
        <p:spPr>
          <a:xfrm>
            <a:off x="3245476" y="1520788"/>
            <a:ext cx="2125979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Año 2015 - 2016</a:t>
            </a:r>
            <a:endParaRPr lang="es-ES" sz="2000" b="1" dirty="0"/>
          </a:p>
        </p:txBody>
      </p:sp>
      <p:cxnSp>
        <p:nvCxnSpPr>
          <p:cNvPr id="28" name="Conector recto 28"/>
          <p:cNvCxnSpPr/>
          <p:nvPr/>
        </p:nvCxnSpPr>
        <p:spPr>
          <a:xfrm>
            <a:off x="6694798" y="4958719"/>
            <a:ext cx="6783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24"/>
          <p:cNvSpPr txBox="1"/>
          <p:nvPr/>
        </p:nvSpPr>
        <p:spPr>
          <a:xfrm>
            <a:off x="6300192" y="5112608"/>
            <a:ext cx="1542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Ganadores locales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5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40538" y="548680"/>
            <a:ext cx="7359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Fechas de la competición</a:t>
            </a:r>
            <a:endParaRPr lang="es-E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2" name="Elipse 1"/>
          <p:cNvSpPr/>
          <p:nvPr/>
        </p:nvSpPr>
        <p:spPr>
          <a:xfrm>
            <a:off x="2104140" y="2060848"/>
            <a:ext cx="712657" cy="70833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15 oct</a:t>
            </a:r>
            <a:endParaRPr lang="es-ES" sz="1600" dirty="0"/>
          </a:p>
        </p:txBody>
      </p:sp>
      <p:sp>
        <p:nvSpPr>
          <p:cNvPr id="30" name="Elipse 29"/>
          <p:cNvSpPr/>
          <p:nvPr/>
        </p:nvSpPr>
        <p:spPr>
          <a:xfrm>
            <a:off x="2101992" y="2831429"/>
            <a:ext cx="712657" cy="70833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1 nov</a:t>
            </a:r>
            <a:endParaRPr lang="es-ES" sz="1600" dirty="0"/>
          </a:p>
        </p:txBody>
      </p:sp>
      <p:sp>
        <p:nvSpPr>
          <p:cNvPr id="42" name="Elipse 41"/>
          <p:cNvSpPr/>
          <p:nvPr/>
        </p:nvSpPr>
        <p:spPr>
          <a:xfrm>
            <a:off x="2112723" y="3614895"/>
            <a:ext cx="713410" cy="70833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15 dic</a:t>
            </a:r>
            <a:endParaRPr lang="es-ES" sz="1600" dirty="0"/>
          </a:p>
        </p:txBody>
      </p:sp>
      <p:sp>
        <p:nvSpPr>
          <p:cNvPr id="43" name="Elipse 42"/>
          <p:cNvSpPr/>
          <p:nvPr/>
        </p:nvSpPr>
        <p:spPr>
          <a:xfrm>
            <a:off x="1188344" y="4398361"/>
            <a:ext cx="712657" cy="70833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15 dic</a:t>
            </a:r>
            <a:endParaRPr lang="es-ES" sz="1600" dirty="0"/>
          </a:p>
        </p:txBody>
      </p:sp>
      <p:sp>
        <p:nvSpPr>
          <p:cNvPr id="44" name="Elipse 43"/>
          <p:cNvSpPr/>
          <p:nvPr/>
        </p:nvSpPr>
        <p:spPr>
          <a:xfrm>
            <a:off x="2113476" y="4396213"/>
            <a:ext cx="712657" cy="70833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31 ene</a:t>
            </a:r>
            <a:endParaRPr lang="es-ES" sz="1600" dirty="0"/>
          </a:p>
        </p:txBody>
      </p:sp>
      <p:cxnSp>
        <p:nvCxnSpPr>
          <p:cNvPr id="8" name="Conector recto 7"/>
          <p:cNvCxnSpPr>
            <a:stCxn id="43" idx="6"/>
            <a:endCxn id="43" idx="6"/>
          </p:cNvCxnSpPr>
          <p:nvPr/>
        </p:nvCxnSpPr>
        <p:spPr>
          <a:xfrm>
            <a:off x="1901001" y="47525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>
            <a:stCxn id="43" idx="6"/>
            <a:endCxn id="44" idx="2"/>
          </p:cNvCxnSpPr>
          <p:nvPr/>
        </p:nvCxnSpPr>
        <p:spPr>
          <a:xfrm flipV="1">
            <a:off x="1901001" y="4750382"/>
            <a:ext cx="212475" cy="21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3747760" y="2255020"/>
            <a:ext cx="531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Lanzamiento de la web y de toda la publicidad y difusión</a:t>
            </a:r>
            <a:endParaRPr lang="es-ES" sz="1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747760" y="2961831"/>
            <a:ext cx="4663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liberan los datos del enigma para los equipos </a:t>
            </a: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  <a:endParaRPr lang="es-ES" sz="16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742511" y="3823591"/>
            <a:ext cx="31694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Cierre de inscripción de equipos </a:t>
            </a:r>
          </a:p>
          <a:p>
            <a:endParaRPr lang="es-ES" dirty="0"/>
          </a:p>
        </p:txBody>
      </p:sp>
      <p:pic>
        <p:nvPicPr>
          <p:cNvPr id="1028" name="Picture 4" descr="Resultado de imagen de flech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2584" y="2220512"/>
            <a:ext cx="660136" cy="42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Resultado de imagen de flech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2584" y="3006979"/>
            <a:ext cx="660136" cy="42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Resultado de imagen de flech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2584" y="3780443"/>
            <a:ext cx="660136" cy="42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Resultado de imagen de flech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2584" y="4536252"/>
            <a:ext cx="660136" cy="42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CuadroTexto 51"/>
          <p:cNvSpPr txBox="1"/>
          <p:nvPr/>
        </p:nvSpPr>
        <p:spPr>
          <a:xfrm>
            <a:off x="3753242" y="4568418"/>
            <a:ext cx="4076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de trabajos: metodología, método </a:t>
            </a:r>
          </a:p>
          <a:p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resultado final 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18" name="Abrir llave 17"/>
          <p:cNvSpPr/>
          <p:nvPr/>
        </p:nvSpPr>
        <p:spPr>
          <a:xfrm>
            <a:off x="936472" y="2961831"/>
            <a:ext cx="132474" cy="2142720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46"/>
          <p:cNvSpPr txBox="1"/>
          <p:nvPr/>
        </p:nvSpPr>
        <p:spPr>
          <a:xfrm rot="16200000">
            <a:off x="-215294" y="3844797"/>
            <a:ext cx="1645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equipos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3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2242690" y="1447031"/>
            <a:ext cx="66497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Babson</a:t>
            </a:r>
            <a:r>
              <a:rPr lang="es-E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Entrepreneurship</a:t>
            </a:r>
            <a:r>
              <a:rPr lang="es-E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s-E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Cada miembro del equipo ganador disfrutará de un curso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sobre emprendimiento en </a:t>
            </a:r>
            <a:r>
              <a:rPr lang="es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Babson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lang="es-E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Lugar:  </a:t>
            </a:r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EEUU  - </a:t>
            </a:r>
            <a:r>
              <a:rPr lang="es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Wellesley</a:t>
            </a:r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Massachusetts</a:t>
            </a:r>
            <a:endParaRPr lang="es-E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: 2 </a:t>
            </a:r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semanas – verano 2016</a:t>
            </a:r>
            <a:endParaRPr lang="es-E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un curso diseñado en colaboración con la División Global Santander Universidades como un programa formativo intensivo.</a:t>
            </a:r>
          </a:p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aborda una amplia variedad de temas relacionados con el emprendimiento, la innovación y la generación de valor. </a:t>
            </a:r>
          </a:p>
          <a:p>
            <a:pPr algn="just"/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Oportunidad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de formarse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prestigiosa institución estadounidense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Babson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de la mano de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RedEmprendia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y Banco Santander, a través de su División Global Santander Universidades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</a:pP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F80E-1692-440A-941F-B677417A6F1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7" name="CuadroTexto 4"/>
          <p:cNvSpPr txBox="1"/>
          <p:nvPr/>
        </p:nvSpPr>
        <p:spPr>
          <a:xfrm>
            <a:off x="440538" y="548680"/>
            <a:ext cx="7359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 Ganador</a:t>
            </a:r>
            <a:endParaRPr lang="es-E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2014.tubemogul.com/wp-content/uploads/2014/12/award03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717" y="2739854"/>
            <a:ext cx="993774" cy="99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e 11"/>
          <p:cNvSpPr/>
          <p:nvPr/>
        </p:nvSpPr>
        <p:spPr>
          <a:xfrm>
            <a:off x="513947" y="2562823"/>
            <a:ext cx="1425314" cy="1442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244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508</Words>
  <Application>Microsoft Office PowerPoint</Application>
  <PresentationFormat>Presentación en pantalla (4:3)</PresentationFormat>
  <Paragraphs>113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 Sevillano</dc:creator>
  <cp:lastModifiedBy>A288377</cp:lastModifiedBy>
  <cp:revision>22</cp:revision>
  <dcterms:created xsi:type="dcterms:W3CDTF">2015-10-09T08:51:25Z</dcterms:created>
  <dcterms:modified xsi:type="dcterms:W3CDTF">2015-10-28T14:52:43Z</dcterms:modified>
</cp:coreProperties>
</file>